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8" r:id="rId2"/>
    <p:sldId id="258" r:id="rId3"/>
    <p:sldId id="259" r:id="rId4"/>
    <p:sldId id="260" r:id="rId5"/>
    <p:sldId id="270" r:id="rId6"/>
    <p:sldId id="271" r:id="rId7"/>
    <p:sldId id="261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35fcdcdfaff8ef0" providerId="LiveId" clId="{E65F35A0-BC70-43BD-9991-7929A474ADC3}"/>
    <pc:docChg chg="undo custSel modSld">
      <pc:chgData name="" userId="735fcdcdfaff8ef0" providerId="LiveId" clId="{E65F35A0-BC70-43BD-9991-7929A474ADC3}" dt="2025-09-05T14:25:41.517" v="79" actId="20577"/>
      <pc:docMkLst>
        <pc:docMk/>
      </pc:docMkLst>
      <pc:sldChg chg="addSp delSp modSp">
        <pc:chgData name="" userId="735fcdcdfaff8ef0" providerId="LiveId" clId="{E65F35A0-BC70-43BD-9991-7929A474ADC3}" dt="2025-09-05T14:25:41.517" v="79" actId="20577"/>
        <pc:sldMkLst>
          <pc:docMk/>
          <pc:sldMk cId="2253536949" sldId="258"/>
        </pc:sldMkLst>
        <pc:spChg chg="mod">
          <ac:chgData name="" userId="735fcdcdfaff8ef0" providerId="LiveId" clId="{E65F35A0-BC70-43BD-9991-7929A474ADC3}" dt="2025-09-05T14:25:41.517" v="79" actId="20577"/>
          <ac:spMkLst>
            <pc:docMk/>
            <pc:sldMk cId="2253536949" sldId="258"/>
            <ac:spMk id="3" creationId="{00000000-0000-0000-0000-000000000000}"/>
          </ac:spMkLst>
        </pc:spChg>
        <pc:graphicFrameChg chg="add del mod">
          <ac:chgData name="" userId="735fcdcdfaff8ef0" providerId="LiveId" clId="{E65F35A0-BC70-43BD-9991-7929A474ADC3}" dt="2025-09-05T14:11:45.379" v="46"/>
          <ac:graphicFrameMkLst>
            <pc:docMk/>
            <pc:sldMk cId="2253536949" sldId="258"/>
            <ac:graphicFrameMk id="4" creationId="{19C97645-3A5F-4B7D-9884-575EA9125DC3}"/>
          </ac:graphicFrameMkLst>
        </pc:graphicFrameChg>
        <pc:graphicFrameChg chg="add del mod">
          <ac:chgData name="" userId="735fcdcdfaff8ef0" providerId="LiveId" clId="{E65F35A0-BC70-43BD-9991-7929A474ADC3}" dt="2025-09-05T14:16:07.517" v="58"/>
          <ac:graphicFrameMkLst>
            <pc:docMk/>
            <pc:sldMk cId="2253536949" sldId="258"/>
            <ac:graphicFrameMk id="4" creationId="{B31F31CE-46EF-4A29-8C16-09F1BC496D7F}"/>
          </ac:graphicFrameMkLst>
        </pc:graphicFrameChg>
        <pc:graphicFrameChg chg="add del mod">
          <ac:chgData name="" userId="735fcdcdfaff8ef0" providerId="LiveId" clId="{E65F35A0-BC70-43BD-9991-7929A474ADC3}" dt="2025-09-05T14:25:38.525" v="78"/>
          <ac:graphicFrameMkLst>
            <pc:docMk/>
            <pc:sldMk cId="2253536949" sldId="258"/>
            <ac:graphicFrameMk id="5" creationId="{D3D769AD-DB54-4C4B-91D7-136B6F5D9C72}"/>
          </ac:graphicFrameMkLst>
        </pc:graphicFrameChg>
      </pc:sldChg>
      <pc:sldChg chg="modSp">
        <pc:chgData name="" userId="735fcdcdfaff8ef0" providerId="LiveId" clId="{E65F35A0-BC70-43BD-9991-7929A474ADC3}" dt="2025-09-05T12:48:45.430" v="43" actId="20577"/>
        <pc:sldMkLst>
          <pc:docMk/>
          <pc:sldMk cId="1585734172" sldId="259"/>
        </pc:sldMkLst>
        <pc:spChg chg="mod">
          <ac:chgData name="" userId="735fcdcdfaff8ef0" providerId="LiveId" clId="{E65F35A0-BC70-43BD-9991-7929A474ADC3}" dt="2025-09-05T12:48:45.430" v="43" actId="20577"/>
          <ac:spMkLst>
            <pc:docMk/>
            <pc:sldMk cId="1585734172" sldId="259"/>
            <ac:spMk id="3" creationId="{27E2A33D-490E-4847-968D-D7A256DC07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Castellar" panose="020A0402060406010301" pitchFamily="18" charset="0"/>
              </a:rPr>
              <a:t>GLOBAL HEALTH EXPENDITURE ANALYSIS (POWER BI DASHBOARD)</a:t>
            </a: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To analyze and compare healthcare expenditure patterns across countries and regions.</a:t>
            </a:r>
          </a:p>
          <a:p>
            <a:r>
              <a:rPr lang="en-US" dirty="0"/>
              <a:t>Years Covered: 2000–2020.</a:t>
            </a:r>
          </a:p>
          <a:p>
            <a:r>
              <a:rPr lang="en-US" dirty="0"/>
              <a:t>Tool Used: Microsoft Power BI for interactive analysis and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08299"/>
            <a:ext cx="10058400" cy="1188720"/>
          </a:xfrm>
        </p:spPr>
        <p:txBody>
          <a:bodyPr/>
          <a:lstStyle/>
          <a:p>
            <a:r>
              <a:rPr lang="en-US" b="1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A33D-490E-4847-968D-D7A256DC0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5001"/>
            <a:ext cx="4383741" cy="4267200"/>
          </a:xfrm>
        </p:spPr>
        <p:txBody>
          <a:bodyPr/>
          <a:lstStyle/>
          <a:p>
            <a:r>
              <a:rPr lang="en-US" dirty="0"/>
              <a:t>Fields Used: Country, Region, Year (2000–2020), Expenditure, % of GDP.</a:t>
            </a:r>
          </a:p>
          <a:p>
            <a:r>
              <a:rPr lang="en-US" dirty="0"/>
              <a:t>Sample Size: ~10+ countries across multiple regions.</a:t>
            </a:r>
          </a:p>
          <a:p>
            <a:r>
              <a:rPr lang="en-US" dirty="0"/>
              <a:t>Data Cleaning: Removed nulls, standardized values, Created DAX Formulas.</a:t>
            </a:r>
            <a:endParaRPr lang="en-IN" dirty="0"/>
          </a:p>
        </p:txBody>
      </p:sp>
      <p:pic>
        <p:nvPicPr>
          <p:cNvPr id="5" name="Picture 4" descr="global_health_expenditure_dataset_2000_2020  [Read-Only] - Excel">
            <a:extLst>
              <a:ext uri="{FF2B5EF4-FFF2-40B4-BE49-F238E27FC236}">
                <a16:creationId xmlns:a16="http://schemas.microsoft.com/office/drawing/2014/main" id="{075CFF83-FD06-43F6-A65D-7613FA9B5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283" y="1102659"/>
            <a:ext cx="665321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5" y="403729"/>
            <a:ext cx="10058400" cy="1188720"/>
          </a:xfrm>
        </p:spPr>
        <p:txBody>
          <a:bodyPr/>
          <a:lstStyle/>
          <a:p>
            <a:pPr algn="ctr"/>
            <a:r>
              <a:rPr lang="en-US" b="1" dirty="0"/>
              <a:t>KPI CARDS AND VISUALS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799" y="1963272"/>
            <a:ext cx="4338919" cy="4634752"/>
          </a:xfrm>
        </p:spPr>
        <p:txBody>
          <a:bodyPr>
            <a:normAutofit/>
          </a:bodyPr>
          <a:lstStyle/>
          <a:p>
            <a:r>
              <a:rPr lang="en-US" dirty="0"/>
              <a:t>Total Expenditure Average</a:t>
            </a:r>
          </a:p>
          <a:p>
            <a:r>
              <a:rPr lang="en-US" dirty="0"/>
              <a:t>Expenditure per Country</a:t>
            </a:r>
          </a:p>
          <a:p>
            <a:r>
              <a:rPr lang="en-US" dirty="0"/>
              <a:t>YoY Growth % Top Country</a:t>
            </a:r>
          </a:p>
          <a:p>
            <a:pPr marL="0" indent="0">
              <a:buNone/>
            </a:pPr>
            <a:r>
              <a:rPr lang="en-US" b="1" dirty="0"/>
              <a:t>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0447D-9B46-4204-A7A1-832B81ED2751}"/>
              </a:ext>
            </a:extLst>
          </p:cNvPr>
          <p:cNvSpPr txBox="1"/>
          <p:nvPr/>
        </p:nvSpPr>
        <p:spPr>
          <a:xfrm>
            <a:off x="1271688" y="1452606"/>
            <a:ext cx="230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KPI CARDS</a:t>
            </a:r>
            <a:endParaRPr lang="en-IN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17F0B-7BEA-4278-8DF5-29BC34B88999}"/>
              </a:ext>
            </a:extLst>
          </p:cNvPr>
          <p:cNvSpPr txBox="1"/>
          <p:nvPr/>
        </p:nvSpPr>
        <p:spPr>
          <a:xfrm flipH="1">
            <a:off x="7900493" y="1452605"/>
            <a:ext cx="178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VISUALS</a:t>
            </a:r>
            <a:endParaRPr lang="en-IN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44B09-8D83-4E02-A03D-8B21EC51659D}"/>
              </a:ext>
            </a:extLst>
          </p:cNvPr>
          <p:cNvSpPr txBox="1"/>
          <p:nvPr/>
        </p:nvSpPr>
        <p:spPr>
          <a:xfrm>
            <a:off x="7126940" y="1914270"/>
            <a:ext cx="433891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• Clustered Bar Chart - Top 10 Country by Expenditure.</a:t>
            </a:r>
          </a:p>
          <a:p>
            <a:r>
              <a:rPr lang="en-US" sz="2000" dirty="0"/>
              <a:t>• Donut Chart - Total Expenditure by Region.</a:t>
            </a:r>
          </a:p>
          <a:p>
            <a:r>
              <a:rPr lang="en-US" sz="2000" dirty="0"/>
              <a:t>• Line Chart - Total Expenditure by Year.</a:t>
            </a:r>
          </a:p>
          <a:p>
            <a:r>
              <a:rPr lang="en-US" sz="2000" dirty="0"/>
              <a:t>• Shape Map - Total Expenditure by Country and Region</a:t>
            </a:r>
          </a:p>
          <a:p>
            <a:r>
              <a:rPr lang="en-US" sz="2000" dirty="0"/>
              <a:t> • Enlighten World Flags</a:t>
            </a:r>
          </a:p>
          <a:p>
            <a:r>
              <a:rPr lang="en-US" sz="2000" dirty="0"/>
              <a:t> • Ribbon Chart - Max and Min Expenditure by Country</a:t>
            </a:r>
          </a:p>
          <a:p>
            <a:r>
              <a:rPr lang="en-US" sz="2000" dirty="0"/>
              <a:t> • Pie Chart </a:t>
            </a:r>
          </a:p>
          <a:p>
            <a:r>
              <a:rPr lang="en-US" sz="2000" dirty="0"/>
              <a:t>• Table </a:t>
            </a:r>
          </a:p>
          <a:p>
            <a:r>
              <a:rPr lang="en-US" sz="2000" dirty="0"/>
              <a:t>• Stacked Bar Chart - GDP Percentage Health by Country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4D1B5A-017F-4394-B86A-325C0682E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0" y="860611"/>
            <a:ext cx="10774279" cy="5607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3D087-CE71-4C59-87C4-57F875A7C81B}"/>
              </a:ext>
            </a:extLst>
          </p:cNvPr>
          <p:cNvSpPr txBox="1"/>
          <p:nvPr/>
        </p:nvSpPr>
        <p:spPr>
          <a:xfrm>
            <a:off x="3550023" y="187506"/>
            <a:ext cx="4392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DASHBOARD PAGE-1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7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77BC1-F3DF-4968-936E-010DC5A64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" y="941293"/>
            <a:ext cx="11905129" cy="5614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5F9DC-41B6-4F66-BC96-6D7E93552A23}"/>
              </a:ext>
            </a:extLst>
          </p:cNvPr>
          <p:cNvSpPr txBox="1"/>
          <p:nvPr/>
        </p:nvSpPr>
        <p:spPr>
          <a:xfrm>
            <a:off x="3603811" y="152400"/>
            <a:ext cx="3810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DASHBOARD PAGE-2</a:t>
            </a:r>
            <a:endParaRPr lang="en-IN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0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430624"/>
            <a:ext cx="10058400" cy="1188720"/>
          </a:xfrm>
        </p:spPr>
        <p:txBody>
          <a:bodyPr/>
          <a:lstStyle/>
          <a:p>
            <a:pPr algn="ctr"/>
            <a:r>
              <a:rPr lang="en-US" b="1" dirty="0"/>
              <a:t>INSIGHTS AND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/>
              <a:t>KEY INSIGHTS</a:t>
            </a:r>
          </a:p>
          <a:p>
            <a:endParaRPr lang="en-US" dirty="0"/>
          </a:p>
          <a:p>
            <a:r>
              <a:rPr lang="en-US" dirty="0"/>
              <a:t>Global healthcare expenditure shows a steady upward trend (2000–2020).</a:t>
            </a:r>
          </a:p>
          <a:p>
            <a:r>
              <a:rPr lang="en-US" dirty="0"/>
              <a:t>Marshall Islands (17%) and USA (15%) spend the highest % of GDP on health.</a:t>
            </a:r>
          </a:p>
          <a:p>
            <a:r>
              <a:rPr lang="en-US" dirty="0"/>
              <a:t>Germany and Brazil also rank among the top spenders.</a:t>
            </a:r>
          </a:p>
          <a:p>
            <a:r>
              <a:rPr lang="en-US" dirty="0"/>
              <a:t>Regional analysis: Asia contributes ~47% of total expenditure, followed by Europe and North America.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A0EF6-92A1-4EA4-97F2-42505423ED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   CONCLUSION</a:t>
            </a:r>
          </a:p>
          <a:p>
            <a:endParaRPr lang="en-US" dirty="0"/>
          </a:p>
          <a:p>
            <a:r>
              <a:rPr lang="en-US" dirty="0"/>
              <a:t>Need to balance healthcare investments across low-spending countries.</a:t>
            </a:r>
          </a:p>
          <a:p>
            <a:r>
              <a:rPr lang="en-US" dirty="0"/>
              <a:t>Further analysis can include per-capita expenditure and healthcare outcomes.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00E27E-82AB-4ACE-B890-3DE3930FA15E}"/>
              </a:ext>
            </a:extLst>
          </p:cNvPr>
          <p:cNvSpPr txBox="1"/>
          <p:nvPr/>
        </p:nvSpPr>
        <p:spPr>
          <a:xfrm>
            <a:off x="3381935" y="2867816"/>
            <a:ext cx="5428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  <a:endParaRPr lang="en-IN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8EB2F-249D-4B3D-BFDB-15919BBDBEF6}"/>
              </a:ext>
            </a:extLst>
          </p:cNvPr>
          <p:cNvSpPr txBox="1"/>
          <p:nvPr/>
        </p:nvSpPr>
        <p:spPr>
          <a:xfrm>
            <a:off x="3955676" y="3791146"/>
            <a:ext cx="3818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SUHANI RANJAN</a:t>
            </a:r>
          </a:p>
          <a:p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D4FC4-4008-49FC-9F85-6CE07AAB4FFD}"/>
              </a:ext>
            </a:extLst>
          </p:cNvPr>
          <p:cNvSpPr txBox="1"/>
          <p:nvPr/>
        </p:nvSpPr>
        <p:spPr>
          <a:xfrm>
            <a:off x="2765610" y="4410437"/>
            <a:ext cx="5428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INDIAN INSTITUTE OF TECHNOLOGY PATNA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74278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106</TotalTime>
  <Words>274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Cambria</vt:lpstr>
      <vt:lpstr>Castellar</vt:lpstr>
      <vt:lpstr>Cherry Blossom 16x9</vt:lpstr>
      <vt:lpstr>GLOBAL HEALTH EXPENDITURE ANALYSIS (POWER BI DASHBOARD)</vt:lpstr>
      <vt:lpstr>INTRODUCTION</vt:lpstr>
      <vt:lpstr>DATASET OVERVIEW</vt:lpstr>
      <vt:lpstr>KPI CARDS AND VISUALS </vt:lpstr>
      <vt:lpstr>PowerPoint Presentation</vt:lpstr>
      <vt:lpstr>PowerPoint Presentation</vt:lpstr>
      <vt:lpstr>INSIGHTS AND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HEALTH EXPENDITURE ANALYSIS (POWER BI)</dc:title>
  <dc:creator>Suhani Ranjan</dc:creator>
  <cp:lastModifiedBy>Suhani Ranjan</cp:lastModifiedBy>
  <cp:revision>11</cp:revision>
  <dcterms:created xsi:type="dcterms:W3CDTF">2025-09-05T11:16:48Z</dcterms:created>
  <dcterms:modified xsi:type="dcterms:W3CDTF">2025-09-05T14:26:17Z</dcterms:modified>
</cp:coreProperties>
</file>